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4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7556500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イラストver" id="{07EE12EF-86B3-4DB7-B9C9-0E23C8591156}">
          <p14:sldIdLst/>
        </p14:section>
        <p14:section name="写真ver" id="{8BD7EFFF-FA5F-418D-9980-A950BD6F6015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FFFFFF"/>
    <a:srgbClr val="1B75BC"/>
    <a:srgbClr val="47A533"/>
    <a:srgbClr val="E46008"/>
    <a:srgbClr val="6FB739"/>
    <a:srgbClr val="F0F0F0"/>
    <a:srgbClr val="8BC1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B4BC62-C50D-4B89-BCBF-59634A6917B8}" v="2" dt="2025-06-11T06:03:36.01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2405" autoAdjust="0"/>
  </p:normalViewPr>
  <p:slideViewPr>
    <p:cSldViewPr>
      <p:cViewPr>
        <p:scale>
          <a:sx n="150" d="100"/>
          <a:sy n="150" d="100"/>
        </p:scale>
        <p:origin x="798" y="-147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3269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所耕太／神奈川・業務" userId="b2e1e6c5-dac9-4a9c-97f7-92c35398ed9e" providerId="ADAL" clId="{2B5FD93C-9BB8-4459-B467-20F85F34F887}"/>
    <pc:docChg chg="custSel modSld">
      <pc:chgData name="所耕太／神奈川・業務" userId="b2e1e6c5-dac9-4a9c-97f7-92c35398ed9e" providerId="ADAL" clId="{2B5FD93C-9BB8-4459-B467-20F85F34F887}" dt="2025-06-12T00:54:52.052" v="6" actId="1076"/>
      <pc:docMkLst>
        <pc:docMk/>
      </pc:docMkLst>
      <pc:sldChg chg="addSp delSp modSp mod">
        <pc:chgData name="所耕太／神奈川・業務" userId="b2e1e6c5-dac9-4a9c-97f7-92c35398ed9e" providerId="ADAL" clId="{2B5FD93C-9BB8-4459-B467-20F85F34F887}" dt="2025-06-12T00:54:52.052" v="6" actId="1076"/>
        <pc:sldMkLst>
          <pc:docMk/>
          <pc:sldMk cId="3556921033" sldId="258"/>
        </pc:sldMkLst>
        <pc:spChg chg="topLvl">
          <ac:chgData name="所耕太／神奈川・業務" userId="b2e1e6c5-dac9-4a9c-97f7-92c35398ed9e" providerId="ADAL" clId="{2B5FD93C-9BB8-4459-B467-20F85F34F887}" dt="2025-06-12T00:52:30.136" v="1" actId="21"/>
          <ac:spMkLst>
            <pc:docMk/>
            <pc:sldMk cId="3556921033" sldId="258"/>
            <ac:spMk id="1057" creationId="{8A4E614E-730D-C38B-E867-245CF9EF79EC}"/>
          </ac:spMkLst>
        </pc:spChg>
        <pc:grpChg chg="del">
          <ac:chgData name="所耕太／神奈川・業務" userId="b2e1e6c5-dac9-4a9c-97f7-92c35398ed9e" providerId="ADAL" clId="{2B5FD93C-9BB8-4459-B467-20F85F34F887}" dt="2025-06-12T00:52:30.136" v="1" actId="21"/>
          <ac:grpSpMkLst>
            <pc:docMk/>
            <pc:sldMk cId="3556921033" sldId="258"/>
            <ac:grpSpMk id="1068" creationId="{335C9D3F-5830-A14B-950C-C1E9A7F0FA93}"/>
          </ac:grpSpMkLst>
        </pc:grpChg>
        <pc:picChg chg="add del mod">
          <ac:chgData name="所耕太／神奈川・業務" userId="b2e1e6c5-dac9-4a9c-97f7-92c35398ed9e" providerId="ADAL" clId="{2B5FD93C-9BB8-4459-B467-20F85F34F887}" dt="2025-06-12T00:53:16.480" v="4" actId="21"/>
          <ac:picMkLst>
            <pc:docMk/>
            <pc:sldMk cId="3556921033" sldId="258"/>
            <ac:picMk id="4" creationId="{862BDB8E-951E-08AF-A243-8EF2A96F6750}"/>
          </ac:picMkLst>
        </pc:picChg>
        <pc:picChg chg="add mod">
          <ac:chgData name="所耕太／神奈川・業務" userId="b2e1e6c5-dac9-4a9c-97f7-92c35398ed9e" providerId="ADAL" clId="{2B5FD93C-9BB8-4459-B467-20F85F34F887}" dt="2025-06-12T00:54:52.052" v="6" actId="1076"/>
          <ac:picMkLst>
            <pc:docMk/>
            <pc:sldMk cId="3556921033" sldId="258"/>
            <ac:picMk id="10" creationId="{C4BF44D0-6A92-9A99-6CE7-F7B0879C013B}"/>
          </ac:picMkLst>
        </pc:picChg>
        <pc:picChg chg="del topLvl">
          <ac:chgData name="所耕太／神奈川・業務" userId="b2e1e6c5-dac9-4a9c-97f7-92c35398ed9e" providerId="ADAL" clId="{2B5FD93C-9BB8-4459-B467-20F85F34F887}" dt="2025-06-12T00:52:30.136" v="1" actId="21"/>
          <ac:picMkLst>
            <pc:docMk/>
            <pc:sldMk cId="3556921033" sldId="258"/>
            <ac:picMk id="1064" creationId="{EF1D7E06-E6BD-408E-17CF-0286F12FD1D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580" cy="494311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678" y="0"/>
            <a:ext cx="2918579" cy="494311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r">
              <a:defRPr sz="1100"/>
            </a:lvl1pPr>
          </a:lstStyle>
          <a:p>
            <a:fld id="{BFBEAD46-F25E-4297-8783-9D54AFC99B1C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2003"/>
            <a:ext cx="2918580" cy="494311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678" y="9372003"/>
            <a:ext cx="2918579" cy="494311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r">
              <a:defRPr sz="1100"/>
            </a:lvl1pPr>
          </a:lstStyle>
          <a:p>
            <a:fld id="{8112F7A1-9AF1-4AF6-8BB8-124BC1561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63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9303" cy="495073"/>
          </a:xfrm>
          <a:prstGeom prst="rect">
            <a:avLst/>
          </a:prstGeom>
        </p:spPr>
        <p:txBody>
          <a:bodyPr vert="horz" lIns="83162" tIns="41579" rIns="83162" bIns="41579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049" y="1"/>
            <a:ext cx="2919303" cy="495073"/>
          </a:xfrm>
          <a:prstGeom prst="rect">
            <a:avLst/>
          </a:prstGeom>
        </p:spPr>
        <p:txBody>
          <a:bodyPr vert="horz" lIns="83162" tIns="41579" rIns="83162" bIns="41579" rtlCol="0"/>
          <a:lstStyle>
            <a:lvl1pPr algn="r">
              <a:defRPr sz="1100"/>
            </a:lvl1pPr>
          </a:lstStyle>
          <a:p>
            <a:fld id="{9493EBC4-6CCA-4A3B-A4F4-DD0FA70E2A48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162" tIns="41579" rIns="83162" bIns="415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606"/>
            <a:ext cx="5388610" cy="3884421"/>
          </a:xfrm>
          <a:prstGeom prst="rect">
            <a:avLst/>
          </a:prstGeom>
        </p:spPr>
        <p:txBody>
          <a:bodyPr vert="horz" lIns="83162" tIns="41579" rIns="83162" bIns="415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43"/>
            <a:ext cx="2919303" cy="495073"/>
          </a:xfrm>
          <a:prstGeom prst="rect">
            <a:avLst/>
          </a:prstGeom>
        </p:spPr>
        <p:txBody>
          <a:bodyPr vert="horz" lIns="83162" tIns="41579" rIns="83162" bIns="41579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049" y="9371243"/>
            <a:ext cx="2919303" cy="495073"/>
          </a:xfrm>
          <a:prstGeom prst="rect">
            <a:avLst/>
          </a:prstGeom>
        </p:spPr>
        <p:txBody>
          <a:bodyPr vert="horz" lIns="83162" tIns="41579" rIns="83162" bIns="41579" rtlCol="0" anchor="b"/>
          <a:lstStyle>
            <a:lvl1pPr algn="r">
              <a:defRPr sz="1100"/>
            </a:lvl1pPr>
          </a:lstStyle>
          <a:p>
            <a:fld id="{A107723D-9832-469E-8312-E3C1C8427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212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54050" y="1920875"/>
            <a:ext cx="5162550" cy="7308850"/>
          </a:xfrm>
        </p:spPr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7723D-9832-469E-8312-E3C1C84276A4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0150" y="525683"/>
            <a:ext cx="5346464" cy="1335155"/>
          </a:xfrm>
          <a:prstGeom prst="rect">
            <a:avLst/>
          </a:prstGeom>
          <a:noFill/>
        </p:spPr>
        <p:txBody>
          <a:bodyPr wrap="square" lIns="87554" tIns="43777" rIns="87554" bIns="43777" rtlCol="0">
            <a:spAutoFit/>
          </a:bodyPr>
          <a:lstStyle/>
          <a:p>
            <a:r>
              <a:rPr lang="ja-JP" altLang="en-US" sz="1100" dirty="0"/>
              <a:t>課長　　　　　　　　</a:t>
            </a:r>
            <a:r>
              <a:rPr lang="en-US" altLang="ja-JP" sz="1100" dirty="0"/>
              <a:t>GL</a:t>
            </a:r>
            <a:r>
              <a:rPr lang="ja-JP" altLang="en-US" sz="1100" dirty="0"/>
              <a:t>　　　　　　　　　　　　　　局員</a:t>
            </a:r>
            <a:endParaRPr lang="en-US" altLang="ja-JP" sz="1100" dirty="0"/>
          </a:p>
          <a:p>
            <a:endParaRPr lang="en-US" altLang="ja-JP" sz="1100" dirty="0"/>
          </a:p>
          <a:p>
            <a:endParaRPr lang="en-US" altLang="ja-JP" dirty="0"/>
          </a:p>
          <a:p>
            <a:r>
              <a:rPr lang="ja-JP" altLang="en-US" sz="1300" dirty="0"/>
              <a:t>伺い）東京海上よりセミナー説明文について問い合わせがありました。次のように記載するよう依頼してよろしいでしょうか。変更した部分は蛍光ペン（桃色）で塗っております。</a:t>
            </a:r>
          </a:p>
        </p:txBody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51014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A4E3DB-C12C-F701-8602-095EC4B36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563" y="1750055"/>
            <a:ext cx="5667375" cy="3722887"/>
          </a:xfrm>
        </p:spPr>
        <p:txBody>
          <a:bodyPr anchor="b"/>
          <a:lstStyle>
            <a:lvl1pPr algn="ctr">
              <a:defRPr sz="371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7E37CB3-4EB1-F6A6-3A4D-9B39D915A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563" y="5616511"/>
            <a:ext cx="5667375" cy="2581762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373" indent="0" algn="ctr">
              <a:buNone/>
              <a:defRPr sz="1240"/>
            </a:lvl2pPr>
            <a:lvl3pPr marL="566745" indent="0" algn="ctr">
              <a:buNone/>
              <a:defRPr sz="1116"/>
            </a:lvl3pPr>
            <a:lvl4pPr marL="850118" indent="0" algn="ctr">
              <a:buNone/>
              <a:defRPr sz="992"/>
            </a:lvl4pPr>
            <a:lvl5pPr marL="1133490" indent="0" algn="ctr">
              <a:buNone/>
              <a:defRPr sz="992"/>
            </a:lvl5pPr>
            <a:lvl6pPr marL="1416863" indent="0" algn="ctr">
              <a:buNone/>
              <a:defRPr sz="992"/>
            </a:lvl6pPr>
            <a:lvl7pPr marL="1700235" indent="0" algn="ctr">
              <a:buNone/>
              <a:defRPr sz="992"/>
            </a:lvl7pPr>
            <a:lvl8pPr marL="1983608" indent="0" algn="ctr">
              <a:buNone/>
              <a:defRPr sz="992"/>
            </a:lvl8pPr>
            <a:lvl9pPr marL="2266980" indent="0" algn="ctr">
              <a:buNone/>
              <a:defRPr sz="99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D69AFE-A6A3-9A9A-44E9-A9D5F323B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EF3371-D45A-A47D-B45C-B0FAE12FF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EF0048-403F-39F4-D2F7-9C6C4797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156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4D9004-E732-059B-AD82-22A721534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74A324-2B38-C69D-7D24-6B240EE73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6921E5-087C-9897-5009-60D5BD682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429789-F227-139C-03B1-AD64E0BF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C10016-4450-24F3-75A4-5CF17597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27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30EE30A-D382-C271-FAB7-C4F6C3E07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7620" y="569325"/>
            <a:ext cx="1629370" cy="906216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710DCB4-C396-0CAE-E881-D94179C0D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509" y="569325"/>
            <a:ext cx="4793655" cy="906216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B70B28-68A8-E888-4B44-30F88E3E3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F3B068-DFAA-5026-8F65-C437000D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088ACA-6DCA-FE38-CE71-37D68F30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1847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0119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24053A-77C2-D3A5-C9A3-BC72BE770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6BE675-497B-E25E-3834-36BE554943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DBA852-3B18-9D7E-5BC5-C90185B3B0C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527A112-3176-C020-51EF-52D167A58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496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6F1CB7-1470-0F94-7186-768875DCB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A91ED6-AF9D-15D8-9B60-B6B37B700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855C7E-B0BB-D8CE-1D58-10C11407F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E7F48C-8A27-B7F4-16E2-8D801153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326B43-4FDC-901E-FCBD-60F34598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088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8C389D-DB9B-0DF2-83D9-E336B8C56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574" y="2665925"/>
            <a:ext cx="6517481" cy="4448157"/>
          </a:xfrm>
        </p:spPr>
        <p:txBody>
          <a:bodyPr anchor="b"/>
          <a:lstStyle>
            <a:lvl1pPr>
              <a:defRPr sz="371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C0537C-176A-ABE7-CF0A-4C6A68483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574" y="7156164"/>
            <a:ext cx="6517481" cy="233918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37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6745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11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349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6863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0235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360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698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E5D27C-4215-4520-8D12-7A513279B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77C818-CE32-6B06-7593-4CF0AD35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1B8357-AED9-4F5E-CBB0-B77A5915B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6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E0382F-07DC-249B-40FC-C1EF54159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C5B4A7-DBF9-9BFE-093D-F806B547F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509" y="2846623"/>
            <a:ext cx="3211513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A0336B-2448-91C4-BD6F-E5FD7C258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5478" y="2846623"/>
            <a:ext cx="3211513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00A70A-75FA-38B2-1DDD-5CFB388D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908807-3F18-9B3C-1773-92282B07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52B2A1-2314-0E2F-AEE9-59186AC2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160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1117FE-ADA7-56C0-CA7B-A3B0E77C5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494" y="569326"/>
            <a:ext cx="6517481" cy="206689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C401F7-3FAE-5CEF-C0B7-CF646E0FA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494" y="2621369"/>
            <a:ext cx="3196753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3F3FC1-9F94-2197-FCB3-A7DAF23CB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494" y="3906061"/>
            <a:ext cx="3196753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1F41371-DD71-732F-947A-3B70E4D8F6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5478" y="2621369"/>
            <a:ext cx="3212497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E82511F-B823-2C1B-6BCE-CCDAD9C43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5478" y="3906061"/>
            <a:ext cx="3212497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3E34C8-6F6F-EFA6-8EB4-A220EF2B0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3EC9DA8-9E87-41E5-CF0D-92EDE3664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FF0D2C-592F-A7CA-7E61-8E7EFBC95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793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915D2-7E36-5F58-54EA-F410331D6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D8BAA2-30A5-F8EA-31ED-A0DB1898A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6AAAE5-FD78-3CBC-9385-35B9D16B1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36A92E8-A540-A01F-7D80-87DA897C8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735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BDA99C-CDFD-866B-84F1-F7336D04B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CC65633-B6E9-280D-1836-3ECF52E3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43A8B9-98D0-3814-44C7-8D5226F60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169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29A35F-EFA1-856F-4C0B-08D78C28A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494" y="712893"/>
            <a:ext cx="2437168" cy="2495127"/>
          </a:xfrm>
        </p:spPr>
        <p:txBody>
          <a:bodyPr anchor="b"/>
          <a:lstStyle>
            <a:lvl1pPr>
              <a:defRPr sz="198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7A7C35-E8BD-B928-BAA8-B1BD0D4E4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497" y="1539652"/>
            <a:ext cx="3825478" cy="7599245"/>
          </a:xfrm>
        </p:spPr>
        <p:txBody>
          <a:bodyPr/>
          <a:lstStyle>
            <a:lvl1pPr>
              <a:defRPr sz="1983"/>
            </a:lvl1pPr>
            <a:lvl2pPr>
              <a:defRPr sz="1735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E52F34-5FE4-D286-2DAE-D935355D5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494" y="3208020"/>
            <a:ext cx="2437168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EA1BCA-DC80-4C44-FBA9-15FF06C81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D538B2-F2E8-D5CA-A74B-24F6F1FC5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13C76A-97A4-41D1-89D6-971CCFCA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156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C9FF66-4C87-84B4-A56F-8A124222E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494" y="712893"/>
            <a:ext cx="2437168" cy="2495127"/>
          </a:xfrm>
        </p:spPr>
        <p:txBody>
          <a:bodyPr anchor="b"/>
          <a:lstStyle>
            <a:lvl1pPr>
              <a:defRPr sz="198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2640E79-B9ED-8B58-237B-560DEFF95F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2497" y="1539652"/>
            <a:ext cx="3825478" cy="7599245"/>
          </a:xfrm>
        </p:spPr>
        <p:txBody>
          <a:bodyPr/>
          <a:lstStyle>
            <a:lvl1pPr marL="0" indent="0">
              <a:buNone/>
              <a:defRPr sz="1983"/>
            </a:lvl1pPr>
            <a:lvl2pPr marL="283373" indent="0">
              <a:buNone/>
              <a:defRPr sz="1735"/>
            </a:lvl2pPr>
            <a:lvl3pPr marL="566745" indent="0">
              <a:buNone/>
              <a:defRPr sz="1488"/>
            </a:lvl3pPr>
            <a:lvl4pPr marL="850118" indent="0">
              <a:buNone/>
              <a:defRPr sz="1240"/>
            </a:lvl4pPr>
            <a:lvl5pPr marL="1133490" indent="0">
              <a:buNone/>
              <a:defRPr sz="1240"/>
            </a:lvl5pPr>
            <a:lvl6pPr marL="1416863" indent="0">
              <a:buNone/>
              <a:defRPr sz="1240"/>
            </a:lvl6pPr>
            <a:lvl7pPr marL="1700235" indent="0">
              <a:buNone/>
              <a:defRPr sz="1240"/>
            </a:lvl7pPr>
            <a:lvl8pPr marL="1983608" indent="0">
              <a:buNone/>
              <a:defRPr sz="1240"/>
            </a:lvl8pPr>
            <a:lvl9pPr marL="2266980" indent="0">
              <a:buNone/>
              <a:defRPr sz="12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B8C13A-00D0-1788-8900-1321300F5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494" y="3208020"/>
            <a:ext cx="2437168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A992FD-82AD-3CA0-035E-704B896E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155570-EF5F-90ED-1B5E-681445DE6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445AA7-B097-8883-EF7E-5280C26DD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874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4B28EC-CD94-7F41-8724-56CCD8028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10" y="569326"/>
            <a:ext cx="6517481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4B0D76-7A18-E29A-CC88-7AB5C2C0F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510" y="2846623"/>
            <a:ext cx="6517481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0B848D-63D7-4814-52ED-7FAA4BD93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509" y="9911198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021F6A-EDDF-3F9B-537F-B6218BBA8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3091" y="9911198"/>
            <a:ext cx="255031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15762-8822-68FC-238D-1BEDD9128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6778" y="9911198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428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666" r:id="rId13"/>
  </p:sldLayoutIdLst>
  <p:txStyles>
    <p:titleStyle>
      <a:lvl1pPr algn="l" defTabSz="566745" rtl="0" eaLnBrk="1" latinLnBrk="0" hangingPunct="1">
        <a:lnSpc>
          <a:spcPct val="90000"/>
        </a:lnSpc>
        <a:spcBef>
          <a:spcPct val="0"/>
        </a:spcBef>
        <a:buNone/>
        <a:defRPr kumimoji="1" sz="27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686" indent="-141686" algn="l" defTabSz="566745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5" kern="1200">
          <a:solidFill>
            <a:schemeClr val="tx1"/>
          </a:solidFill>
          <a:latin typeface="+mn-lt"/>
          <a:ea typeface="+mn-ea"/>
          <a:cs typeface="+mn-cs"/>
        </a:defRPr>
      </a:lvl1pPr>
      <a:lvl2pPr marL="42505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431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180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17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854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1922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529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866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373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745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118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490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6863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235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3608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6980" algn="l" defTabSz="566745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8C3D57D-0F69-32C1-2569-7A881A128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50" y="165100"/>
            <a:ext cx="2035056" cy="56221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FC49BE-0AEA-1BFC-EDF3-B6AF92546E00}"/>
              </a:ext>
            </a:extLst>
          </p:cNvPr>
          <p:cNvSpPr txBox="1"/>
          <p:nvPr/>
        </p:nvSpPr>
        <p:spPr>
          <a:xfrm>
            <a:off x="125433" y="6985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県内建設事業者向け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A0C882-0564-AC91-ABC2-CCC02E6FFE84}"/>
              </a:ext>
            </a:extLst>
          </p:cNvPr>
          <p:cNvSpPr txBox="1"/>
          <p:nvPr/>
        </p:nvSpPr>
        <p:spPr>
          <a:xfrm>
            <a:off x="196850" y="1003300"/>
            <a:ext cx="73596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改正建設業法</a:t>
            </a:r>
            <a:r>
              <a:rPr lang="ja-JP" altLang="en-US" sz="2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ほか</a:t>
            </a:r>
            <a:r>
              <a:rPr lang="ja-JP" altLang="en-US" sz="3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解説＆労務管理セミナー</a:t>
            </a:r>
            <a:endParaRPr lang="en-US" altLang="ja-JP" sz="30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object 8">
            <a:extLst>
              <a:ext uri="{FF2B5EF4-FFF2-40B4-BE49-F238E27FC236}">
                <a16:creationId xmlns:a16="http://schemas.microsoft.com/office/drawing/2014/main" id="{1DFEC2C5-FA88-9E74-E45F-723AB8E71555}"/>
              </a:ext>
            </a:extLst>
          </p:cNvPr>
          <p:cNvSpPr/>
          <p:nvPr/>
        </p:nvSpPr>
        <p:spPr>
          <a:xfrm>
            <a:off x="166566" y="7355244"/>
            <a:ext cx="1237668" cy="277456"/>
          </a:xfrm>
          <a:custGeom>
            <a:avLst/>
            <a:gdLst/>
            <a:ahLst/>
            <a:cxnLst/>
            <a:rect l="l" t="t" r="r" b="b"/>
            <a:pathLst>
              <a:path w="671830" h="194945">
                <a:moveTo>
                  <a:pt x="525297" y="0"/>
                </a:moveTo>
                <a:lnTo>
                  <a:pt x="0" y="0"/>
                </a:lnTo>
                <a:lnTo>
                  <a:pt x="0" y="194398"/>
                </a:lnTo>
                <a:lnTo>
                  <a:pt x="525297" y="194398"/>
                </a:lnTo>
                <a:lnTo>
                  <a:pt x="671512" y="99110"/>
                </a:lnTo>
                <a:lnTo>
                  <a:pt x="525297" y="0"/>
                </a:lnTo>
                <a:close/>
              </a:path>
            </a:pathLst>
          </a:custGeom>
          <a:solidFill>
            <a:srgbClr val="2F5597"/>
          </a:solidFill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5885ACB-76E2-C6A5-FC72-FF9D38F62CA5}"/>
              </a:ext>
            </a:extLst>
          </p:cNvPr>
          <p:cNvSpPr/>
          <p:nvPr/>
        </p:nvSpPr>
        <p:spPr>
          <a:xfrm>
            <a:off x="7621" y="9493278"/>
            <a:ext cx="7548879" cy="93560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9" name="object 5">
            <a:extLst>
              <a:ext uri="{FF2B5EF4-FFF2-40B4-BE49-F238E27FC236}">
                <a16:creationId xmlns:a16="http://schemas.microsoft.com/office/drawing/2014/main" id="{113CC202-4A18-C7EA-0778-F289BFED0A5F}"/>
              </a:ext>
            </a:extLst>
          </p:cNvPr>
          <p:cNvGrpSpPr/>
          <p:nvPr/>
        </p:nvGrpSpPr>
        <p:grpSpPr>
          <a:xfrm>
            <a:off x="21630" y="8797649"/>
            <a:ext cx="7556499" cy="595661"/>
            <a:chOff x="0" y="9702067"/>
            <a:chExt cx="7560309" cy="540385"/>
          </a:xfrm>
          <a:solidFill>
            <a:srgbClr val="2F5597"/>
          </a:solidFill>
        </p:grpSpPr>
        <p:sp>
          <p:nvSpPr>
            <p:cNvPr id="30" name="object 6">
              <a:extLst>
                <a:ext uri="{FF2B5EF4-FFF2-40B4-BE49-F238E27FC236}">
                  <a16:creationId xmlns:a16="http://schemas.microsoft.com/office/drawing/2014/main" id="{28CB8C52-3843-1881-E9B2-91454552DD01}"/>
                </a:ext>
              </a:extLst>
            </p:cNvPr>
            <p:cNvSpPr/>
            <p:nvPr/>
          </p:nvSpPr>
          <p:spPr>
            <a:xfrm>
              <a:off x="0" y="9702067"/>
              <a:ext cx="7560309" cy="540385"/>
            </a:xfrm>
            <a:custGeom>
              <a:avLst/>
              <a:gdLst/>
              <a:ahLst/>
              <a:cxnLst/>
              <a:rect l="l" t="t" r="r" b="b"/>
              <a:pathLst>
                <a:path w="7560309" h="540384">
                  <a:moveTo>
                    <a:pt x="7559992" y="0"/>
                  </a:moveTo>
                  <a:lnTo>
                    <a:pt x="0" y="0"/>
                  </a:lnTo>
                  <a:lnTo>
                    <a:pt x="0" y="540004"/>
                  </a:lnTo>
                  <a:lnTo>
                    <a:pt x="7559992" y="540004"/>
                  </a:lnTo>
                  <a:lnTo>
                    <a:pt x="755999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1" name="object 7">
              <a:extLst>
                <a:ext uri="{FF2B5EF4-FFF2-40B4-BE49-F238E27FC236}">
                  <a16:creationId xmlns:a16="http://schemas.microsoft.com/office/drawing/2014/main" id="{2AAC56D0-01AE-9A0D-F0B4-4C78D5345FE7}"/>
                </a:ext>
              </a:extLst>
            </p:cNvPr>
            <p:cNvSpPr/>
            <p:nvPr/>
          </p:nvSpPr>
          <p:spPr>
            <a:xfrm>
              <a:off x="51260" y="9834201"/>
              <a:ext cx="1899170" cy="324485"/>
            </a:xfrm>
            <a:custGeom>
              <a:avLst/>
              <a:gdLst/>
              <a:ahLst/>
              <a:cxnLst/>
              <a:rect l="l" t="t" r="r" b="b"/>
              <a:pathLst>
                <a:path w="2127885" h="324484">
                  <a:moveTo>
                    <a:pt x="1965134" y="324002"/>
                  </a:moveTo>
                  <a:lnTo>
                    <a:pt x="0" y="324002"/>
                  </a:lnTo>
                  <a:lnTo>
                    <a:pt x="0" y="0"/>
                  </a:lnTo>
                  <a:lnTo>
                    <a:pt x="1965134" y="0"/>
                  </a:lnTo>
                  <a:lnTo>
                    <a:pt x="2127592" y="165188"/>
                  </a:lnTo>
                  <a:lnTo>
                    <a:pt x="1965134" y="324002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024" name="object 8">
            <a:extLst>
              <a:ext uri="{FF2B5EF4-FFF2-40B4-BE49-F238E27FC236}">
                <a16:creationId xmlns:a16="http://schemas.microsoft.com/office/drawing/2014/main" id="{5E0C7FB6-03F6-EFA4-EC70-3C312C34A9EE}"/>
              </a:ext>
            </a:extLst>
          </p:cNvPr>
          <p:cNvSpPr/>
          <p:nvPr/>
        </p:nvSpPr>
        <p:spPr>
          <a:xfrm>
            <a:off x="166565" y="6977089"/>
            <a:ext cx="1252497" cy="277456"/>
          </a:xfrm>
          <a:custGeom>
            <a:avLst/>
            <a:gdLst/>
            <a:ahLst/>
            <a:cxnLst/>
            <a:rect l="l" t="t" r="r" b="b"/>
            <a:pathLst>
              <a:path w="671830" h="194945">
                <a:moveTo>
                  <a:pt x="525297" y="0"/>
                </a:moveTo>
                <a:lnTo>
                  <a:pt x="0" y="0"/>
                </a:lnTo>
                <a:lnTo>
                  <a:pt x="0" y="194398"/>
                </a:lnTo>
                <a:lnTo>
                  <a:pt x="525297" y="194398"/>
                </a:lnTo>
                <a:lnTo>
                  <a:pt x="671512" y="99110"/>
                </a:lnTo>
                <a:lnTo>
                  <a:pt x="525297" y="0"/>
                </a:lnTo>
                <a:close/>
              </a:path>
            </a:pathLst>
          </a:custGeom>
          <a:solidFill>
            <a:srgbClr val="2F5597"/>
          </a:solidFill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28" name="object 24">
            <a:extLst>
              <a:ext uri="{FF2B5EF4-FFF2-40B4-BE49-F238E27FC236}">
                <a16:creationId xmlns:a16="http://schemas.microsoft.com/office/drawing/2014/main" id="{5C776F39-1BCB-B55E-3771-5382B657C90A}"/>
              </a:ext>
            </a:extLst>
          </p:cNvPr>
          <p:cNvSpPr txBox="1"/>
          <p:nvPr/>
        </p:nvSpPr>
        <p:spPr>
          <a:xfrm>
            <a:off x="72864" y="9549971"/>
            <a:ext cx="7395329" cy="10493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20000"/>
              </a:lnSpc>
              <a:spcBef>
                <a:spcPts val="100"/>
              </a:spcBef>
            </a:pPr>
            <a:r>
              <a:rPr lang="en-US" altLang="ja-JP" sz="11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〈</a:t>
            </a:r>
            <a:r>
              <a:rPr lang="ja-JP" altLang="en-US" sz="11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第一部</a:t>
            </a:r>
            <a:r>
              <a:rPr lang="en-US" altLang="ja-JP" sz="11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〉</a:t>
            </a:r>
          </a:p>
          <a:p>
            <a:pPr marL="12700" algn="l">
              <a:lnSpc>
                <a:spcPct val="120000"/>
              </a:lnSpc>
              <a:spcBef>
                <a:spcPts val="100"/>
              </a:spcBef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■主催：神奈川県魅力ある建設事業推進協議会　（事務局：神奈川県県土整備局事業管理部建設業課内）</a:t>
            </a:r>
            <a:endParaRPr lang="en-US" altLang="ja-JP" sz="1100" b="1" strike="dblStrike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  <a:p>
            <a:pPr marL="12700" algn="l">
              <a:lnSpc>
                <a:spcPct val="120000"/>
              </a:lnSpc>
              <a:spcBef>
                <a:spcPts val="100"/>
              </a:spcBef>
            </a:pPr>
            <a:r>
              <a:rPr lang="en-US" altLang="ja-JP" sz="11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〈</a:t>
            </a:r>
            <a:r>
              <a:rPr lang="ja-JP" altLang="en-US" sz="11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第二部</a:t>
            </a:r>
            <a:r>
              <a:rPr lang="en-US" altLang="ja-JP" sz="11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〉</a:t>
            </a:r>
          </a:p>
          <a:p>
            <a:pPr marL="12700" algn="l">
              <a:lnSpc>
                <a:spcPct val="120000"/>
              </a:lnSpc>
              <a:spcBef>
                <a:spcPts val="100"/>
              </a:spcBef>
            </a:pPr>
            <a:r>
              <a:rPr lang="ja-JP" altLang="en-US" sz="1100" b="1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■共催：神奈川県・東京海上日動火災保険株式会社</a:t>
            </a:r>
            <a:endParaRPr lang="en-US" altLang="ja-JP" sz="1100" b="1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  <a:p>
            <a:pPr marL="12700" algn="l">
              <a:lnSpc>
                <a:spcPct val="120000"/>
              </a:lnSpc>
              <a:spcBef>
                <a:spcPts val="100"/>
              </a:spcBef>
            </a:pPr>
            <a:endParaRPr lang="en-US" altLang="ja-JP" sz="1100" b="1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1030" name="object 27">
            <a:extLst>
              <a:ext uri="{FF2B5EF4-FFF2-40B4-BE49-F238E27FC236}">
                <a16:creationId xmlns:a16="http://schemas.microsoft.com/office/drawing/2014/main" id="{560BA422-42C1-C1F5-05CF-81B7E32B3E7A}"/>
              </a:ext>
            </a:extLst>
          </p:cNvPr>
          <p:cNvSpPr txBox="1"/>
          <p:nvPr/>
        </p:nvSpPr>
        <p:spPr>
          <a:xfrm>
            <a:off x="116877" y="8996734"/>
            <a:ext cx="18542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spc="-5" dirty="0" err="1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本セミナーのお問合せ先</a:t>
            </a:r>
            <a:endParaRPr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1032" name="object 29">
            <a:extLst>
              <a:ext uri="{FF2B5EF4-FFF2-40B4-BE49-F238E27FC236}">
                <a16:creationId xmlns:a16="http://schemas.microsoft.com/office/drawing/2014/main" id="{E34FDBC3-7B62-04B5-6E4C-133A6C3DA10E}"/>
              </a:ext>
            </a:extLst>
          </p:cNvPr>
          <p:cNvSpPr txBox="1"/>
          <p:nvPr/>
        </p:nvSpPr>
        <p:spPr>
          <a:xfrm>
            <a:off x="5771140" y="8879354"/>
            <a:ext cx="2529626" cy="19749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TEL：045-285-4245</a:t>
            </a:r>
          </a:p>
        </p:txBody>
      </p:sp>
      <p:sp>
        <p:nvSpPr>
          <p:cNvPr id="1033" name="object 30">
            <a:extLst>
              <a:ext uri="{FF2B5EF4-FFF2-40B4-BE49-F238E27FC236}">
                <a16:creationId xmlns:a16="http://schemas.microsoft.com/office/drawing/2014/main" id="{17EC3292-F220-1C5D-1917-B8F91856E12C}"/>
              </a:ext>
            </a:extLst>
          </p:cNvPr>
          <p:cNvSpPr txBox="1"/>
          <p:nvPr/>
        </p:nvSpPr>
        <p:spPr>
          <a:xfrm>
            <a:off x="356253" y="6993399"/>
            <a:ext cx="720677" cy="182101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100" b="1" spc="-1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  </a:t>
            </a:r>
            <a:r>
              <a:rPr sz="1100" b="1" spc="-1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日</a:t>
            </a:r>
            <a:r>
              <a:rPr lang="en-US" sz="1100" b="1" spc="-1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 </a:t>
            </a:r>
            <a:r>
              <a:rPr sz="1100" b="1" spc="-1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時</a:t>
            </a:r>
            <a:endParaRPr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1035" name="object 32">
            <a:extLst>
              <a:ext uri="{FF2B5EF4-FFF2-40B4-BE49-F238E27FC236}">
                <a16:creationId xmlns:a16="http://schemas.microsoft.com/office/drawing/2014/main" id="{B620669D-D424-2E25-8E51-F526E5F55F2F}"/>
              </a:ext>
            </a:extLst>
          </p:cNvPr>
          <p:cNvSpPr txBox="1"/>
          <p:nvPr/>
        </p:nvSpPr>
        <p:spPr>
          <a:xfrm>
            <a:off x="1381857" y="6863591"/>
            <a:ext cx="4836046" cy="997709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8100">
              <a:lnSpc>
                <a:spcPts val="2000"/>
              </a:lnSpc>
              <a:spcBef>
                <a:spcPts val="655"/>
              </a:spcBef>
            </a:pPr>
            <a:r>
              <a:rPr lang="en-US" altLang="ja-JP" sz="2480" b="1" baseline="16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2025</a:t>
            </a:r>
            <a:r>
              <a:rPr lang="ja-JP" altLang="en-US" sz="2480" b="1" baseline="16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年</a:t>
            </a:r>
            <a:r>
              <a:rPr lang="en-US" altLang="ja-JP" sz="2480" b="1" baseline="16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7</a:t>
            </a:r>
            <a:r>
              <a:rPr lang="ja-JP" altLang="en-US" sz="2480" b="1" baseline="16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月</a:t>
            </a:r>
            <a:r>
              <a:rPr lang="en-US" altLang="ja-JP" sz="2480" b="1" baseline="16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16</a:t>
            </a:r>
            <a:r>
              <a:rPr lang="ja-JP" altLang="en-US" sz="2480" b="1" baseline="16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日（水）</a:t>
            </a:r>
            <a:r>
              <a:rPr lang="en-US" altLang="ja-JP" sz="2480" b="1" baseline="16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14:00</a:t>
            </a:r>
            <a:r>
              <a:rPr lang="ja-JP" altLang="en-US" sz="2480" b="1" baseline="16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～</a:t>
            </a:r>
            <a:r>
              <a:rPr lang="en-US" altLang="ja-JP" sz="2480" b="1" baseline="16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16:30</a:t>
            </a:r>
            <a:r>
              <a:rPr sz="2400" b="1" baseline="3472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 </a:t>
            </a:r>
            <a:endParaRPr sz="1350" baseline="24691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  <a:p>
            <a:pPr marL="48260">
              <a:lnSpc>
                <a:spcPts val="2000"/>
              </a:lnSpc>
              <a:spcBef>
                <a:spcPts val="290"/>
              </a:spcBef>
            </a:pPr>
            <a:r>
              <a:rPr lang="ja-JP" altLang="en-US" sz="1600" b="1" spc="-1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みなとみらいビジネススクエア </a:t>
            </a:r>
            <a:r>
              <a:rPr lang="en-US" altLang="ja-JP" sz="1600" b="1" spc="-1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8</a:t>
            </a:r>
            <a:r>
              <a:rPr lang="ja-JP" altLang="en-US" sz="1600" b="1" spc="-1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階 大会議室</a:t>
            </a:r>
            <a:endParaRPr lang="en-US" altLang="ja-JP" sz="1600" b="1" spc="-10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  <a:p>
            <a:pPr marL="48260">
              <a:lnSpc>
                <a:spcPts val="1100"/>
              </a:lnSpc>
              <a:spcBef>
                <a:spcPts val="290"/>
              </a:spcBef>
            </a:pPr>
            <a:r>
              <a:rPr lang="ja-JP" altLang="en-US" sz="800" b="1" spc="-1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横浜市西区みなとみらい</a:t>
            </a:r>
            <a:r>
              <a:rPr lang="en-US" altLang="ja-JP" sz="800" b="1" spc="-1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3‐6‐4【</a:t>
            </a:r>
            <a:r>
              <a:rPr lang="ja-JP" altLang="en-US" sz="800" b="1" spc="-1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みなとみらい駅</a:t>
            </a:r>
            <a:r>
              <a:rPr lang="en-US" altLang="ja-JP" sz="800" b="1" spc="-1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2</a:t>
            </a:r>
            <a:r>
              <a:rPr lang="ja-JP" altLang="en-US" sz="800" b="1" spc="-1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番出口（いちょう通り口）直結</a:t>
            </a:r>
            <a:r>
              <a:rPr lang="en-US" altLang="ja-JP" sz="800" b="1" spc="-1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】</a:t>
            </a:r>
            <a:r>
              <a:rPr lang="ja-JP" altLang="en-US" sz="600" b="1" spc="-1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　駐車場なし</a:t>
            </a:r>
            <a:endParaRPr lang="en-US" altLang="ja-JP" sz="600" b="1" spc="-10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  <a:p>
            <a:pPr marL="48260">
              <a:lnSpc>
                <a:spcPts val="1100"/>
              </a:lnSpc>
              <a:spcBef>
                <a:spcPts val="290"/>
              </a:spcBef>
            </a:pPr>
            <a:endParaRPr lang="en-US" altLang="ja-JP" sz="1000" b="1" spc="-10" dirty="0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1036" name="object 34">
            <a:extLst>
              <a:ext uri="{FF2B5EF4-FFF2-40B4-BE49-F238E27FC236}">
                <a16:creationId xmlns:a16="http://schemas.microsoft.com/office/drawing/2014/main" id="{D13379D7-583A-068B-23AB-417FAD369E2E}"/>
              </a:ext>
            </a:extLst>
          </p:cNvPr>
          <p:cNvSpPr txBox="1"/>
          <p:nvPr/>
        </p:nvSpPr>
        <p:spPr>
          <a:xfrm>
            <a:off x="6474368" y="7197530"/>
            <a:ext cx="963388" cy="282770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ts val="1200"/>
              </a:lnSpc>
              <a:spcBef>
                <a:spcPts val="1005"/>
              </a:spcBef>
            </a:pPr>
            <a:r>
              <a:rPr lang="ja-JP" altLang="en-US" b="1" spc="-495" dirty="0">
                <a:solidFill>
                  <a:srgbClr val="21409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Z@R6771.tmp" panose="020B0604020202020204" pitchFamily="34" charset="0"/>
              </a:rPr>
              <a:t>１２０</a:t>
            </a:r>
            <a:r>
              <a:rPr lang="ja-JP" altLang="en-US" sz="1600" b="1" spc="-495" dirty="0">
                <a:solidFill>
                  <a:srgbClr val="21409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Z@R6771.tmp" panose="020B0604020202020204" pitchFamily="34" charset="0"/>
              </a:rPr>
              <a:t> </a:t>
            </a:r>
            <a:r>
              <a:rPr lang="ja-JP" altLang="en-US" sz="1600" b="1" spc="-495" dirty="0">
                <a:solidFill>
                  <a:srgbClr val="21409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     </a:t>
            </a:r>
            <a:r>
              <a:rPr lang="ja-JP" altLang="en-US" sz="1200" b="1" spc="-495" dirty="0">
                <a:solidFill>
                  <a:srgbClr val="21409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名</a:t>
            </a:r>
            <a:endParaRPr lang="en-US" altLang="ja-JP" sz="1600" b="1" spc="-495" dirty="0">
              <a:solidFill>
                <a:srgbClr val="21409A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1037" name="object 23">
            <a:extLst>
              <a:ext uri="{FF2B5EF4-FFF2-40B4-BE49-F238E27FC236}">
                <a16:creationId xmlns:a16="http://schemas.microsoft.com/office/drawing/2014/main" id="{8890F311-77E0-FF7D-9252-6175FF5B5817}"/>
              </a:ext>
            </a:extLst>
          </p:cNvPr>
          <p:cNvSpPr txBox="1"/>
          <p:nvPr/>
        </p:nvSpPr>
        <p:spPr>
          <a:xfrm>
            <a:off x="1183156" y="8144871"/>
            <a:ext cx="5260461" cy="351378"/>
          </a:xfrm>
          <a:prstGeom prst="rect">
            <a:avLst/>
          </a:prstGeom>
        </p:spPr>
        <p:txBody>
          <a:bodyPr vert="horz" wrap="square" lIns="0" tIns="43180" rIns="0" bIns="0" rtlCol="0" anchor="t">
            <a:spAutoFit/>
          </a:bodyPr>
          <a:lstStyle/>
          <a:p>
            <a:pPr marL="12700">
              <a:spcBef>
                <a:spcPts val="340"/>
              </a:spcBef>
            </a:pPr>
            <a:r>
              <a:rPr sz="1050" b="1" spc="-20" err="1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右記QRコードを読み取り</a:t>
            </a:r>
            <a:r>
              <a:rPr lang="ja-JP" altLang="en-US" sz="1050" b="1" spc="-2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（</a:t>
            </a:r>
            <a:r>
              <a:rPr sz="1350" b="1" baseline="3086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※</a:t>
            </a:r>
            <a:r>
              <a:rPr lang="ja-JP" altLang="en-US" sz="1350" b="1" baseline="3086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）</a:t>
            </a:r>
            <a:r>
              <a:rPr sz="1050" b="1" spc="-75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、</a:t>
            </a:r>
            <a:r>
              <a:rPr sz="1050" b="1" spc="-75" err="1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必要事項をご入力</a:t>
            </a:r>
            <a:r>
              <a:rPr lang="ja-JP" altLang="en-US" sz="1050" b="1" spc="-75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の上、お申込み下さい。</a:t>
            </a:r>
            <a:endParaRPr sz="105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  <a:p>
            <a:pPr marL="12700">
              <a:spcBef>
                <a:spcPts val="265"/>
              </a:spcBef>
            </a:pPr>
            <a:r>
              <a:rPr sz="700" b="1" spc="-8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※：</a:t>
            </a:r>
            <a:r>
              <a:rPr sz="700" b="1" spc="-80" err="1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QR</a:t>
            </a:r>
            <a:r>
              <a:rPr sz="700" b="1" spc="-45" err="1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コードが読み取れない場合</a:t>
            </a:r>
            <a:r>
              <a:rPr sz="700" b="1" spc="-45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、</a:t>
            </a:r>
            <a:r>
              <a:rPr lang="ja-JP" altLang="en-US" sz="700" b="1" spc="-45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下記</a:t>
            </a:r>
            <a:r>
              <a:rPr sz="700" b="1" err="1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URL</a:t>
            </a:r>
            <a:r>
              <a:rPr sz="700" b="1" spc="-5" err="1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からもお申し込みが可能です</a:t>
            </a:r>
            <a:r>
              <a:rPr sz="700" b="1" spc="-5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。</a:t>
            </a:r>
            <a:endParaRPr lang="en-US" sz="750" b="1" spc="-5">
              <a:solidFill>
                <a:srgbClr val="231F2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1038" name="object 35">
            <a:extLst>
              <a:ext uri="{FF2B5EF4-FFF2-40B4-BE49-F238E27FC236}">
                <a16:creationId xmlns:a16="http://schemas.microsoft.com/office/drawing/2014/main" id="{D2EA1184-D093-4ADD-AFC6-269E0DC852F5}"/>
              </a:ext>
            </a:extLst>
          </p:cNvPr>
          <p:cNvSpPr txBox="1"/>
          <p:nvPr/>
        </p:nvSpPr>
        <p:spPr>
          <a:xfrm>
            <a:off x="1125406" y="7861300"/>
            <a:ext cx="5248626" cy="227363"/>
          </a:xfrm>
          <a:prstGeom prst="rect">
            <a:avLst/>
          </a:prstGeom>
          <a:solidFill>
            <a:srgbClr val="F0536C"/>
          </a:solidFill>
        </p:spPr>
        <p:txBody>
          <a:bodyPr vert="horz" wrap="square" lIns="0" tIns="20955" rIns="0" bIns="0" rtlCol="0" anchor="ctr" anchorCtr="0">
            <a:normAutofit/>
          </a:bodyPr>
          <a:lstStyle/>
          <a:p>
            <a:pPr marL="139700" algn="ctr">
              <a:spcBef>
                <a:spcPts val="165"/>
              </a:spcBef>
            </a:pPr>
            <a:endParaRPr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1042" name="テキスト ボックス 1041">
            <a:extLst>
              <a:ext uri="{FF2B5EF4-FFF2-40B4-BE49-F238E27FC236}">
                <a16:creationId xmlns:a16="http://schemas.microsoft.com/office/drawing/2014/main" id="{68A2EE27-58A1-EC79-1E5E-2E8D9C8223A5}"/>
              </a:ext>
            </a:extLst>
          </p:cNvPr>
          <p:cNvSpPr txBox="1"/>
          <p:nvPr/>
        </p:nvSpPr>
        <p:spPr>
          <a:xfrm>
            <a:off x="1272415" y="8537422"/>
            <a:ext cx="4121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https://forms.office.com/r/cAwLRc80qS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44" name="object 33">
            <a:extLst>
              <a:ext uri="{FF2B5EF4-FFF2-40B4-BE49-F238E27FC236}">
                <a16:creationId xmlns:a16="http://schemas.microsoft.com/office/drawing/2014/main" id="{95560991-A936-4630-51AC-5122B223E989}"/>
              </a:ext>
            </a:extLst>
          </p:cNvPr>
          <p:cNvSpPr txBox="1"/>
          <p:nvPr/>
        </p:nvSpPr>
        <p:spPr>
          <a:xfrm>
            <a:off x="416400" y="7374399"/>
            <a:ext cx="1008539" cy="182101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ja-JP" altLang="en-US" sz="1100" b="1" spc="-1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会 場</a:t>
            </a:r>
            <a:endParaRPr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cxnSp>
        <p:nvCxnSpPr>
          <p:cNvPr id="1045" name="直線コネクタ 1044">
            <a:extLst>
              <a:ext uri="{FF2B5EF4-FFF2-40B4-BE49-F238E27FC236}">
                <a16:creationId xmlns:a16="http://schemas.microsoft.com/office/drawing/2014/main" id="{78110FA7-E66A-1DCD-66CE-52D90D52F0DD}"/>
              </a:ext>
            </a:extLst>
          </p:cNvPr>
          <p:cNvCxnSpPr>
            <a:cxnSpLocks/>
          </p:cNvCxnSpPr>
          <p:nvPr/>
        </p:nvCxnSpPr>
        <p:spPr>
          <a:xfrm flipV="1">
            <a:off x="1404044" y="7708018"/>
            <a:ext cx="6072189" cy="1"/>
          </a:xfrm>
          <a:prstGeom prst="line">
            <a:avLst/>
          </a:prstGeom>
          <a:ln w="1905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6" name="object 9">
            <a:extLst>
              <a:ext uri="{FF2B5EF4-FFF2-40B4-BE49-F238E27FC236}">
                <a16:creationId xmlns:a16="http://schemas.microsoft.com/office/drawing/2014/main" id="{CF8412E7-0805-69BF-2977-581CF4444EC2}"/>
              </a:ext>
            </a:extLst>
          </p:cNvPr>
          <p:cNvSpPr/>
          <p:nvPr/>
        </p:nvSpPr>
        <p:spPr>
          <a:xfrm>
            <a:off x="5932443" y="7257444"/>
            <a:ext cx="433058" cy="194946"/>
          </a:xfrm>
          <a:custGeom>
            <a:avLst/>
            <a:gdLst/>
            <a:ahLst/>
            <a:cxnLst/>
            <a:rect l="l" t="t" r="r" b="b"/>
            <a:pathLst>
              <a:path w="671829" h="194945">
                <a:moveTo>
                  <a:pt x="525297" y="0"/>
                </a:moveTo>
                <a:lnTo>
                  <a:pt x="0" y="0"/>
                </a:lnTo>
                <a:lnTo>
                  <a:pt x="0" y="194398"/>
                </a:lnTo>
                <a:lnTo>
                  <a:pt x="525297" y="194398"/>
                </a:lnTo>
                <a:lnTo>
                  <a:pt x="671512" y="99110"/>
                </a:lnTo>
                <a:lnTo>
                  <a:pt x="525297" y="0"/>
                </a:lnTo>
                <a:close/>
              </a:path>
            </a:pathLst>
          </a:custGeom>
          <a:solidFill>
            <a:srgbClr val="ABE1FA"/>
          </a:solidFill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47" name="object 31">
            <a:extLst>
              <a:ext uri="{FF2B5EF4-FFF2-40B4-BE49-F238E27FC236}">
                <a16:creationId xmlns:a16="http://schemas.microsoft.com/office/drawing/2014/main" id="{8EFCD902-761F-B07F-A879-1951E1B81526}"/>
              </a:ext>
            </a:extLst>
          </p:cNvPr>
          <p:cNvSpPr txBox="1"/>
          <p:nvPr/>
        </p:nvSpPr>
        <p:spPr>
          <a:xfrm>
            <a:off x="5981007" y="7251700"/>
            <a:ext cx="36081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ja-JP" altLang="en-US" sz="900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定員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1048" name="object 34">
            <a:extLst>
              <a:ext uri="{FF2B5EF4-FFF2-40B4-BE49-F238E27FC236}">
                <a16:creationId xmlns:a16="http://schemas.microsoft.com/office/drawing/2014/main" id="{BA933F9B-F46B-C800-44C5-FB9D1DF68987}"/>
              </a:ext>
            </a:extLst>
          </p:cNvPr>
          <p:cNvSpPr txBox="1"/>
          <p:nvPr/>
        </p:nvSpPr>
        <p:spPr>
          <a:xfrm>
            <a:off x="6198586" y="7368726"/>
            <a:ext cx="1447264" cy="260905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ts val="1200"/>
              </a:lnSpc>
              <a:spcBef>
                <a:spcPts val="1005"/>
              </a:spcBef>
            </a:pPr>
            <a:r>
              <a:rPr lang="ja-JP" altLang="en-US" sz="900" spc="-75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（</a:t>
            </a:r>
            <a:r>
              <a:rPr sz="900" spc="-75" dirty="0" err="1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定員になり次第締め切り</a:t>
            </a:r>
            <a:r>
              <a:rPr sz="900" spc="-75" dirty="0">
                <a:solidFill>
                  <a:srgbClr val="231F2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)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1049" name="四角形: 角を丸くする 1048">
            <a:extLst>
              <a:ext uri="{FF2B5EF4-FFF2-40B4-BE49-F238E27FC236}">
                <a16:creationId xmlns:a16="http://schemas.microsoft.com/office/drawing/2014/main" id="{E0B37579-6F0B-DE82-D66E-196284122596}"/>
              </a:ext>
            </a:extLst>
          </p:cNvPr>
          <p:cNvSpPr/>
          <p:nvPr/>
        </p:nvSpPr>
        <p:spPr>
          <a:xfrm>
            <a:off x="176090" y="7861300"/>
            <a:ext cx="874742" cy="758014"/>
          </a:xfrm>
          <a:prstGeom prst="roundRect">
            <a:avLst/>
          </a:prstGeom>
          <a:solidFill>
            <a:srgbClr val="F053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50" name="object 22">
            <a:extLst>
              <a:ext uri="{FF2B5EF4-FFF2-40B4-BE49-F238E27FC236}">
                <a16:creationId xmlns:a16="http://schemas.microsoft.com/office/drawing/2014/main" id="{01541B8B-66C9-21F6-7D92-F62F5C7C5675}"/>
              </a:ext>
            </a:extLst>
          </p:cNvPr>
          <p:cNvSpPr txBox="1"/>
          <p:nvPr/>
        </p:nvSpPr>
        <p:spPr>
          <a:xfrm>
            <a:off x="322240" y="7848038"/>
            <a:ext cx="635000" cy="46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1600">
              <a:lnSpc>
                <a:spcPct val="131900"/>
              </a:lnSpc>
              <a:spcBef>
                <a:spcPts val="100"/>
              </a:spcBef>
            </a:pPr>
            <a:r>
              <a:rPr sz="1200" b="1" spc="11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参 </a:t>
            </a:r>
            <a:r>
              <a:rPr sz="1200" b="1" spc="110" err="1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加</a:t>
            </a:r>
            <a:r>
              <a:rPr sz="1200" b="1" spc="-15" err="1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申込方法</a:t>
            </a:r>
            <a:endParaRPr sz="120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cxnSp>
        <p:nvCxnSpPr>
          <p:cNvPr id="1053" name="直線コネクタ 1052">
            <a:extLst>
              <a:ext uri="{FF2B5EF4-FFF2-40B4-BE49-F238E27FC236}">
                <a16:creationId xmlns:a16="http://schemas.microsoft.com/office/drawing/2014/main" id="{94A19D7F-278C-617C-550D-C10FDFB49871}"/>
              </a:ext>
            </a:extLst>
          </p:cNvPr>
          <p:cNvCxnSpPr>
            <a:cxnSpLocks/>
          </p:cNvCxnSpPr>
          <p:nvPr/>
        </p:nvCxnSpPr>
        <p:spPr>
          <a:xfrm flipV="1">
            <a:off x="1423094" y="7206368"/>
            <a:ext cx="6072189" cy="1"/>
          </a:xfrm>
          <a:prstGeom prst="line">
            <a:avLst/>
          </a:prstGeom>
          <a:ln w="1905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5" name="テキスト ボックス 1054">
            <a:extLst>
              <a:ext uri="{FF2B5EF4-FFF2-40B4-BE49-F238E27FC236}">
                <a16:creationId xmlns:a16="http://schemas.microsoft.com/office/drawing/2014/main" id="{F7776789-32DC-718E-D20C-81AC356E0764}"/>
              </a:ext>
            </a:extLst>
          </p:cNvPr>
          <p:cNvSpPr txBox="1"/>
          <p:nvPr/>
        </p:nvSpPr>
        <p:spPr>
          <a:xfrm>
            <a:off x="299678" y="1600741"/>
            <a:ext cx="71539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県内建設事業者向けに、最新の法改正及び労務管理について、国土交通省・公正取引委員会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職員及び中小建設事業者の働き方改革に造詣の深い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会保険労務士がわかりやすく解説します。</a:t>
            </a:r>
          </a:p>
        </p:txBody>
      </p:sp>
      <p:sp>
        <p:nvSpPr>
          <p:cNvPr id="1057" name="テキスト ボックス 1056">
            <a:extLst>
              <a:ext uri="{FF2B5EF4-FFF2-40B4-BE49-F238E27FC236}">
                <a16:creationId xmlns:a16="http://schemas.microsoft.com/office/drawing/2014/main" id="{8A4E614E-730D-C38B-E867-245CF9EF79EC}"/>
              </a:ext>
            </a:extLst>
          </p:cNvPr>
          <p:cNvSpPr txBox="1"/>
          <p:nvPr/>
        </p:nvSpPr>
        <p:spPr>
          <a:xfrm>
            <a:off x="169046" y="4889792"/>
            <a:ext cx="7261666" cy="1846659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第二部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</a:t>
            </a: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建設業の新しい労務管理と人材採用・定着セミナー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～中小事業者向け：今さら聞けない２４年問題対策～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講師：社会保険労務士法人　アスミル代表　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櫻井　好美　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般社団法人建設業サポート室理事・国土交通省委託業務「建設業生産性向上セミナー」「法定福利費セミナー」の講師を務める。ゼネコン協力会社における労務管理サポート、各企業安全大会、専門工事事業団体等において、セミナー多数実施。著書：「建設現場の労務管理と就業規則づくり」「建設業界の仕組みと労務管理」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56" name="テキスト ボックス 1055">
            <a:extLst>
              <a:ext uri="{FF2B5EF4-FFF2-40B4-BE49-F238E27FC236}">
                <a16:creationId xmlns:a16="http://schemas.microsoft.com/office/drawing/2014/main" id="{6E791B1F-1206-AED7-2696-47088699E667}"/>
              </a:ext>
            </a:extLst>
          </p:cNvPr>
          <p:cNvSpPr txBox="1"/>
          <p:nvPr/>
        </p:nvSpPr>
        <p:spPr>
          <a:xfrm>
            <a:off x="169047" y="2362638"/>
            <a:ext cx="7261665" cy="246221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第一部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</a:t>
            </a: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■改正建設業法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等解説セミナー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講師：国土交通省関東地方整備局建政部建設産業第一課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令和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年に成立した改正建設業法を含む　</a:t>
            </a:r>
            <a:r>
              <a:rPr lang="ja-JP" altLang="en-US" sz="1200" baseline="30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*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「担い手三法」について、職場環境改善（処遇改善、働き方改革）　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の観点から解説いたします。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＊建設業法、公共工事の品質確保の促進に関する法律、公共工事の入札及び契約の適正化に関する法律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■フリーランス法解説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講師：公正取引委員会事務総局取引部フリーランス取引適正化室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令和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月に施行した「特定受託事業者に係る取引の適正化等に関する法律（フリーランス法）について、　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取引の適正化の観点から解説いたします。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71" name="四角形: 角を丸くする 1070">
            <a:extLst>
              <a:ext uri="{FF2B5EF4-FFF2-40B4-BE49-F238E27FC236}">
                <a16:creationId xmlns:a16="http://schemas.microsoft.com/office/drawing/2014/main" id="{13F0B4D1-070E-FED7-9530-6AB13E1DE4CE}"/>
              </a:ext>
            </a:extLst>
          </p:cNvPr>
          <p:cNvSpPr/>
          <p:nvPr/>
        </p:nvSpPr>
        <p:spPr>
          <a:xfrm>
            <a:off x="5318412" y="122065"/>
            <a:ext cx="452728" cy="432778"/>
          </a:xfrm>
          <a:prstGeom prst="roundRect">
            <a:avLst>
              <a:gd name="adj" fmla="val 4033"/>
            </a:avLst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2" name="四角形: 角を丸くする 1071">
            <a:extLst>
              <a:ext uri="{FF2B5EF4-FFF2-40B4-BE49-F238E27FC236}">
                <a16:creationId xmlns:a16="http://schemas.microsoft.com/office/drawing/2014/main" id="{74996085-6336-FC16-42AB-0D2C7BB0815D}"/>
              </a:ext>
            </a:extLst>
          </p:cNvPr>
          <p:cNvSpPr/>
          <p:nvPr/>
        </p:nvSpPr>
        <p:spPr>
          <a:xfrm>
            <a:off x="5813270" y="122065"/>
            <a:ext cx="452728" cy="432778"/>
          </a:xfrm>
          <a:prstGeom prst="roundRect">
            <a:avLst>
              <a:gd name="adj" fmla="val 4033"/>
            </a:avLst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3" name="四角形: 角を丸くする 1072">
            <a:extLst>
              <a:ext uri="{FF2B5EF4-FFF2-40B4-BE49-F238E27FC236}">
                <a16:creationId xmlns:a16="http://schemas.microsoft.com/office/drawing/2014/main" id="{BC868FD4-0894-F58A-FEA4-A5AC8EACC167}"/>
              </a:ext>
            </a:extLst>
          </p:cNvPr>
          <p:cNvSpPr/>
          <p:nvPr/>
        </p:nvSpPr>
        <p:spPr>
          <a:xfrm>
            <a:off x="6326320" y="122065"/>
            <a:ext cx="452728" cy="432778"/>
          </a:xfrm>
          <a:prstGeom prst="roundRect">
            <a:avLst>
              <a:gd name="adj" fmla="val 4033"/>
            </a:avLst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4" name="四角形: 角を丸くする 1073">
            <a:extLst>
              <a:ext uri="{FF2B5EF4-FFF2-40B4-BE49-F238E27FC236}">
                <a16:creationId xmlns:a16="http://schemas.microsoft.com/office/drawing/2014/main" id="{03C769C2-1550-B025-84A8-73B130C2F6D7}"/>
              </a:ext>
            </a:extLst>
          </p:cNvPr>
          <p:cNvSpPr/>
          <p:nvPr/>
        </p:nvSpPr>
        <p:spPr>
          <a:xfrm>
            <a:off x="6821178" y="122065"/>
            <a:ext cx="452728" cy="432778"/>
          </a:xfrm>
          <a:prstGeom prst="roundRect">
            <a:avLst>
              <a:gd name="adj" fmla="val 4033"/>
            </a:avLst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7" name="object 57">
            <a:extLst>
              <a:ext uri="{FF2B5EF4-FFF2-40B4-BE49-F238E27FC236}">
                <a16:creationId xmlns:a16="http://schemas.microsoft.com/office/drawing/2014/main" id="{1AF07845-0DA5-4B95-EEC2-0647FE048F53}"/>
              </a:ext>
            </a:extLst>
          </p:cNvPr>
          <p:cNvSpPr txBox="1"/>
          <p:nvPr/>
        </p:nvSpPr>
        <p:spPr>
          <a:xfrm>
            <a:off x="5327407" y="100193"/>
            <a:ext cx="1956043" cy="409086"/>
          </a:xfrm>
          <a:prstGeom prst="rect">
            <a:avLst/>
          </a:prstGeom>
          <a:noFill/>
        </p:spPr>
        <p:txBody>
          <a:bodyPr vert="horz" wrap="square" lIns="0" tIns="16510" rIns="0" bIns="0" rtlCol="0">
            <a:spAutoFit/>
          </a:bodyPr>
          <a:lstStyle/>
          <a:p>
            <a:pPr marL="38100">
              <a:spcBef>
                <a:spcPts val="130"/>
              </a:spcBef>
              <a:tabLst>
                <a:tab pos="545465" algn="l"/>
                <a:tab pos="1053465" algn="l"/>
                <a:tab pos="1561465" algn="l"/>
                <a:tab pos="2160905" algn="l"/>
              </a:tabLst>
            </a:pPr>
            <a:r>
              <a:rPr sz="2550" b="1" spc="-5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参</a:t>
            </a:r>
            <a:r>
              <a:rPr sz="255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	</a:t>
            </a:r>
            <a:r>
              <a:rPr sz="2550" b="1" spc="-5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加</a:t>
            </a:r>
            <a:r>
              <a:rPr sz="255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	</a:t>
            </a:r>
            <a:r>
              <a:rPr sz="2550" b="1" spc="-5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無</a:t>
            </a:r>
            <a:r>
              <a:rPr sz="255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	</a:t>
            </a:r>
            <a:r>
              <a:rPr sz="2550" b="1" spc="-5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料</a:t>
            </a:r>
            <a:r>
              <a:rPr lang="ja-JP" altLang="en-US" sz="1400" b="1" spc="-5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　</a:t>
            </a:r>
            <a:endParaRPr sz="1050" baseline="896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1078" name="テキスト ボックス 1077">
            <a:extLst>
              <a:ext uri="{FF2B5EF4-FFF2-40B4-BE49-F238E27FC236}">
                <a16:creationId xmlns:a16="http://schemas.microsoft.com/office/drawing/2014/main" id="{F7AE3F59-6083-5A22-1B14-19231469A96A}"/>
              </a:ext>
            </a:extLst>
          </p:cNvPr>
          <p:cNvSpPr txBox="1"/>
          <p:nvPr/>
        </p:nvSpPr>
        <p:spPr>
          <a:xfrm>
            <a:off x="1348739" y="7875352"/>
            <a:ext cx="49306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事前申込をお願いいたします。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【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申込締切日：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2025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年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7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月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9</a:t>
            </a: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日（水）</a:t>
            </a:r>
            <a:r>
              <a:rPr lang="en-US" altLang="ja-JP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】</a:t>
            </a:r>
            <a:endParaRPr kumimoji="1" lang="ja-JP" altLang="en-US" dirty="0"/>
          </a:p>
        </p:txBody>
      </p:sp>
      <p:sp>
        <p:nvSpPr>
          <p:cNvPr id="45" name="object 26">
            <a:extLst>
              <a:ext uri="{FF2B5EF4-FFF2-40B4-BE49-F238E27FC236}">
                <a16:creationId xmlns:a16="http://schemas.microsoft.com/office/drawing/2014/main" id="{3CEDCE61-B24C-594C-DC06-DCDBAD6042D3}"/>
              </a:ext>
            </a:extLst>
          </p:cNvPr>
          <p:cNvSpPr txBox="1"/>
          <p:nvPr/>
        </p:nvSpPr>
        <p:spPr>
          <a:xfrm>
            <a:off x="1971077" y="8877575"/>
            <a:ext cx="5324456" cy="592470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ja-JP" altLang="en-US" sz="1200" b="1" spc="-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第一部　神奈川県県土整備局建設業課（担当：山西）　　　　</a:t>
            </a:r>
            <a:endParaRPr lang="en-US" altLang="ja-JP" sz="1200" b="1" spc="-5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  <a:p>
            <a:pPr marL="12700">
              <a:spcBef>
                <a:spcPts val="100"/>
              </a:spcBef>
            </a:pPr>
            <a:r>
              <a:rPr lang="ja-JP" altLang="en-US" sz="1200" b="1" spc="-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第二部　</a:t>
            </a:r>
            <a:r>
              <a:rPr sz="1200" b="1" spc="-5" dirty="0" err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東京海上日動火災保険株式会社</a:t>
            </a:r>
            <a:r>
              <a:rPr lang="ja-JP" altLang="en-US" sz="1200" b="1" spc="-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（担当：所・中村）　</a:t>
            </a:r>
            <a:endParaRPr lang="en-US" altLang="ja-JP" sz="12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  <a:p>
            <a:pPr marL="12700">
              <a:spcBef>
                <a:spcPts val="100"/>
              </a:spcBef>
            </a:pPr>
            <a:endParaRPr lang="en-US" sz="1200" b="1" spc="-5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613CBAB-514B-91E1-2D0A-1370D6704679}"/>
              </a:ext>
            </a:extLst>
          </p:cNvPr>
          <p:cNvSpPr txBox="1"/>
          <p:nvPr/>
        </p:nvSpPr>
        <p:spPr>
          <a:xfrm>
            <a:off x="5697376" y="9057478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spc="-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TEL</a:t>
            </a:r>
            <a:r>
              <a:rPr lang="ja-JP" altLang="en-US" sz="1200" b="1" spc="-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：</a:t>
            </a:r>
            <a:r>
              <a:rPr lang="en-US" altLang="ja-JP" sz="1200" b="1" spc="-5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045-224-3510</a:t>
            </a:r>
            <a:endParaRPr kumimoji="1" lang="ja-JP" altLang="en-US" sz="12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0E1E578-4D08-F874-EB80-07FBFE6C99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8129" y="7785100"/>
            <a:ext cx="963487" cy="975266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4BF44D0-6A92-9A99-6CE7-F7B0879C01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1028" y="4993493"/>
            <a:ext cx="1136708" cy="107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92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B75BC"/>
        </a:solidFill>
      </a:spPr>
      <a:bodyPr wrap="square" lIns="0" tIns="0" rIns="0" bIns="0" rtlCol="0"/>
      <a:lstStyle>
        <a:defPPr algn="l">
          <a:defRPr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08a828e-7f15-4b27-8853-4856c0d86b8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3918F6612D8714CB4F8641637146975" ma:contentTypeVersion="9" ma:contentTypeDescription="新しいドキュメントを作成します。" ma:contentTypeScope="" ma:versionID="3f94c4fd1b282204665be11789fddeed">
  <xsd:schema xmlns:xsd="http://www.w3.org/2001/XMLSchema" xmlns:xs="http://www.w3.org/2001/XMLSchema" xmlns:p="http://schemas.microsoft.com/office/2006/metadata/properties" xmlns:ns3="c08a828e-7f15-4b27-8853-4856c0d86b8c" targetNamespace="http://schemas.microsoft.com/office/2006/metadata/properties" ma:root="true" ma:fieldsID="98b0a569141a7ce8f7bbbcef2e3b2e90" ns3:_="">
    <xsd:import namespace="c08a828e-7f15-4b27-8853-4856c0d86b8c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8a828e-7f15-4b27-8853-4856c0d86b8c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9" nillable="true" ma:displayName="_activity" ma:hidden="true" ma:internalName="_activity">
      <xsd:simpleType>
        <xsd:restriction base="dms:Note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3A8636-E1F5-47FD-8C0D-0AC8CB78D93C}">
  <ds:schemaRefs>
    <ds:schemaRef ds:uri="http://purl.org/dc/elements/1.1/"/>
    <ds:schemaRef ds:uri="http://schemas.microsoft.com/office/2006/metadata/properties"/>
    <ds:schemaRef ds:uri="http://purl.org/dc/terms/"/>
    <ds:schemaRef ds:uri="c08a828e-7f15-4b27-8853-4856c0d86b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0FDC61E-0567-4B9E-ADAB-933847A0B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8a828e-7f15-4b27-8853-4856c0d86b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96C5B9-76C1-4F56-A219-A91E0CB20E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515</Words>
  <Application>Microsoft Office PowerPoint</Application>
  <PresentationFormat>ユーザー設定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 トラック事業者向セミナーチラシA240410</dc:title>
  <dc:creator>PC-00159</dc:creator>
  <cp:lastModifiedBy>所耕太／神奈川・業務</cp:lastModifiedBy>
  <cp:revision>59</cp:revision>
  <cp:lastPrinted>2025-05-29T02:23:55Z</cp:lastPrinted>
  <dcterms:created xsi:type="dcterms:W3CDTF">2024-04-10T07:26:09Z</dcterms:created>
  <dcterms:modified xsi:type="dcterms:W3CDTF">2025-06-12T00:54:56Z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2024-04-10T00:00:00Z</vt:filetime>
  </property>
  <property fmtid="{D5CDD505-2E9C-101B-9397-08002B2CF9AE}" pid="3" name="Creator">
    <vt:lpwstr>Adobe Illustrator 25.3 (Macintosh)</vt:lpwstr>
  </property>
  <property fmtid="{D5CDD505-2E9C-101B-9397-08002B2CF9AE}" pid="4" name="LastSaved">
    <vt:filetime>2024-04-10T00:00:00Z</vt:filetime>
  </property>
  <property fmtid="{D5CDD505-2E9C-101B-9397-08002B2CF9AE}" pid="5" name="Producer">
    <vt:lpwstr>Adobe PDF library 15.00</vt:lpwstr>
  </property>
  <property fmtid="{D5CDD505-2E9C-101B-9397-08002B2CF9AE}" pid="6" name="ContentTypeId">
    <vt:lpwstr>0x010100A3918F6612D8714CB4F8641637146975</vt:lpwstr>
  </property>
</Properties>
</file>